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2"/>
  </p:notesMasterIdLst>
  <p:handoutMasterIdLst>
    <p:handoutMasterId r:id="rId13"/>
  </p:handoutMasterIdLst>
  <p:sldIdLst>
    <p:sldId id="714" r:id="rId4"/>
    <p:sldId id="721" r:id="rId5"/>
    <p:sldId id="720" r:id="rId6"/>
    <p:sldId id="709" r:id="rId7"/>
    <p:sldId id="715" r:id="rId8"/>
    <p:sldId id="722" r:id="rId9"/>
    <p:sldId id="723" r:id="rId10"/>
    <p:sldId id="724" r:id="rId11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3540F3E4-3A56-594D-A98C-62123F4F527F}">
          <p14:sldIdLst>
            <p14:sldId id="711"/>
            <p14:sldId id="715"/>
            <p14:sldId id="712"/>
            <p14:sldId id="713"/>
            <p14:sldId id="714"/>
            <p14:sldId id="710"/>
            <p14:sldId id="708"/>
            <p14:sldId id="70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79C82A"/>
    <a:srgbClr val="4F831B"/>
    <a:srgbClr val="233A0C"/>
    <a:srgbClr val="FF5050"/>
    <a:srgbClr val="BF5700"/>
    <a:srgbClr val="C6531F"/>
    <a:srgbClr val="C01338"/>
    <a:srgbClr val="C00000"/>
    <a:srgbClr val="DE7E7A"/>
    <a:srgbClr val="D61C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0955" autoAdjust="0"/>
  </p:normalViewPr>
  <p:slideViewPr>
    <p:cSldViewPr>
      <p:cViewPr varScale="1">
        <p:scale>
          <a:sx n="98" d="100"/>
          <a:sy n="98" d="100"/>
        </p:scale>
        <p:origin x="-1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EEA5-1D2E-4BD0-921E-32F2CAB1522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ACFE-D9C5-456B-8F30-B4CB733B3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5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404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490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2670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3613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69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7750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86600" y="4476750"/>
            <a:ext cx="1828800" cy="43815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915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=""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8600" y="47053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C06F-8108-448C-A805-6CD391DD8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5800" y="3105150"/>
            <a:ext cx="7696200" cy="1588"/>
          </a:xfrm>
          <a:prstGeom prst="line">
            <a:avLst/>
          </a:prstGeom>
          <a:ln w="19050">
            <a:solidFill>
              <a:srgbClr val="BF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723900" y="401955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30000"/>
              </a:lnSpc>
              <a:spcAft>
                <a:spcPts val="0"/>
              </a:spcAft>
            </a:pPr>
            <a:endParaRPr lang="en-US" sz="1800" dirty="0" smtClean="0">
              <a:solidFill>
                <a:srgbClr val="BF5700"/>
              </a:solidFill>
            </a:endParaRPr>
          </a:p>
          <a:p>
            <a:pPr algn="ctr" fontAlgn="auto">
              <a:lnSpc>
                <a:spcPct val="30000"/>
              </a:lnSpc>
              <a:spcAft>
                <a:spcPts val="0"/>
              </a:spcAft>
            </a:pPr>
            <a:endParaRPr lang="en-US" sz="1800" dirty="0" smtClean="0">
              <a:solidFill>
                <a:srgbClr val="BF5700"/>
              </a:solidFill>
            </a:endParaRPr>
          </a:p>
          <a:p>
            <a:pPr algn="ctr" fontAlgn="auto">
              <a:lnSpc>
                <a:spcPct val="3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BF5700"/>
                </a:solidFill>
              </a:rPr>
              <a:t>IEEE HPEC Graph Challenge 2019</a:t>
            </a:r>
            <a:endParaRPr lang="en-US" sz="1800" dirty="0">
              <a:solidFill>
                <a:srgbClr val="BF5700"/>
              </a:solidFill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609600" y="1047750"/>
            <a:ext cx="7886700" cy="914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2400" cap="none" dirty="0" smtClean="0">
                <a:solidFill>
                  <a:srgbClr val="BF5700"/>
                </a:solidFill>
                <a:latin typeface="Arial" pitchFamily="34" charset="0"/>
                <a:cs typeface="Arial" pitchFamily="34" charset="0"/>
              </a:rPr>
              <a:t>DistTC: High Performance 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2400" cap="none" dirty="0" smtClean="0">
                <a:solidFill>
                  <a:srgbClr val="BF5700"/>
                </a:solidFill>
                <a:latin typeface="Arial" pitchFamily="34" charset="0"/>
                <a:cs typeface="Arial" pitchFamily="34" charset="0"/>
              </a:rPr>
              <a:t>Distributed Triangle Counting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33400" y="241935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Loc Hoang, </a:t>
            </a:r>
            <a:r>
              <a:rPr lang="en-US" sz="1800" b="1" dirty="0" smtClean="0">
                <a:solidFill>
                  <a:schemeClr val="tx1"/>
                </a:solidFill>
              </a:rPr>
              <a:t>Vishwesh Jatala</a:t>
            </a:r>
            <a:r>
              <a:rPr lang="en-US" sz="1800" dirty="0" smtClean="0">
                <a:solidFill>
                  <a:schemeClr val="tx1"/>
                </a:solidFill>
              </a:rPr>
              <a:t>, Xuhao Chen, Udit Agarwal, Roshan Dathathri, Gurbinder Gill, and Keshav Pingali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151"/>
            <a:ext cx="1877397" cy="914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9550"/>
            <a:ext cx="9234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981200" y="3333750"/>
            <a:ext cx="5486400" cy="20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3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BF5700"/>
                </a:solidFill>
              </a:rPr>
              <a:t>The University of Texas at Austin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47053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8251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entagon 42"/>
          <p:cNvSpPr/>
          <p:nvPr/>
        </p:nvSpPr>
        <p:spPr>
          <a:xfrm flipH="1">
            <a:off x="4800600" y="4171950"/>
            <a:ext cx="4191000" cy="6096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Up to </a:t>
            </a:r>
            <a:r>
              <a:rPr lang="en-US" sz="1800" b="1" dirty="0" smtClean="0">
                <a:solidFill>
                  <a:schemeClr val="tx1"/>
                </a:solidFill>
              </a:rPr>
              <a:t>1.6× </a:t>
            </a:r>
            <a:r>
              <a:rPr lang="en-US" sz="1800" dirty="0" smtClean="0">
                <a:solidFill>
                  <a:schemeClr val="tx1"/>
                </a:solidFill>
              </a:rPr>
              <a:t>faster than previous graph challenge champions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90550"/>
            <a:ext cx="8305800" cy="4572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Goal: Implement an Efficient Triangle Counting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>
          <a:xfrm rot="5400000">
            <a:off x="3181350" y="-76200"/>
            <a:ext cx="304800" cy="25527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66800" y="1428750"/>
            <a:ext cx="1981200" cy="457200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Challenges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1600" y="1428750"/>
            <a:ext cx="3581400" cy="457200"/>
          </a:xfrm>
          <a:prstGeom prst="roundRect">
            <a:avLst/>
          </a:prstGeom>
          <a:solidFill>
            <a:srgbClr val="79C8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Solution: DistTC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stCxn id="6" idx="2"/>
          </p:cNvCxnSpPr>
          <p:nvPr/>
        </p:nvCxnSpPr>
        <p:spPr>
          <a:xfrm rot="16200000" flipH="1">
            <a:off x="5619750" y="38100"/>
            <a:ext cx="304800" cy="23241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 flipH="1">
            <a:off x="76200" y="2038350"/>
            <a:ext cx="4114800" cy="6858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Not enough memory to fit it on single machine (</a:t>
            </a:r>
            <a:r>
              <a:rPr lang="en-US" sz="1800" dirty="0" smtClean="0">
                <a:solidFill>
                  <a:schemeClr val="tx1"/>
                </a:solidFill>
              </a:rPr>
              <a:t>clueweb12 </a:t>
            </a:r>
            <a:r>
              <a:rPr lang="en-US" sz="1800" dirty="0" smtClean="0">
                <a:solidFill>
                  <a:schemeClr val="tx1"/>
                </a:solidFill>
              </a:rPr>
              <a:t>has 37 B edges)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 flipH="1">
            <a:off x="0" y="4248150"/>
            <a:ext cx="4191000" cy="5334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TC  is not a vertex program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0" y="3486150"/>
            <a:ext cx="4191000" cy="6858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Distributed processing requires efficient partitioning and synchronization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Pentagon 37"/>
          <p:cNvSpPr/>
          <p:nvPr/>
        </p:nvSpPr>
        <p:spPr>
          <a:xfrm flipH="1">
            <a:off x="0" y="2800350"/>
            <a:ext cx="4191000" cy="6096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Most of the implementations are on shared memory/single GPU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Pentagon 39"/>
          <p:cNvSpPr/>
          <p:nvPr/>
        </p:nvSpPr>
        <p:spPr>
          <a:xfrm flipH="1">
            <a:off x="4876800" y="2038350"/>
            <a:ext cx="4114800" cy="6858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 novel graph partitioning policy</a:t>
            </a:r>
          </a:p>
        </p:txBody>
      </p:sp>
      <p:sp>
        <p:nvSpPr>
          <p:cNvPr id="41" name="Pentagon 40"/>
          <p:cNvSpPr/>
          <p:nvPr/>
        </p:nvSpPr>
        <p:spPr>
          <a:xfrm flipH="1">
            <a:off x="4800600" y="3562350"/>
            <a:ext cx="4191000" cy="5334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Platform-agnostic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4800600" y="2800350"/>
            <a:ext cx="4191000" cy="685800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Eliminates almost all communication for  distributed  TC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5" grpId="0" animBg="1"/>
      <p:bldP spid="19" grpId="0" animBg="1"/>
      <p:bldP spid="32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val 111"/>
          <p:cNvSpPr/>
          <p:nvPr/>
        </p:nvSpPr>
        <p:spPr>
          <a:xfrm>
            <a:off x="4953000" y="309845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953000" y="38752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791200" y="38752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467600" y="309845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467600" y="38752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458200" y="38752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117"/>
          <p:cNvCxnSpPr>
            <a:stCxn id="112" idx="4"/>
            <a:endCxn id="113" idx="0"/>
          </p:cNvCxnSpPr>
          <p:nvPr/>
        </p:nvCxnSpPr>
        <p:spPr>
          <a:xfrm rot="5400000">
            <a:off x="5021818" y="3715435"/>
            <a:ext cx="319564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2" idx="5"/>
            <a:endCxn id="114" idx="1"/>
          </p:cNvCxnSpPr>
          <p:nvPr/>
        </p:nvCxnSpPr>
        <p:spPr>
          <a:xfrm rot="16200000" flipH="1">
            <a:off x="5373963" y="3457980"/>
            <a:ext cx="453474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4" idx="2"/>
            <a:endCxn id="113" idx="6"/>
          </p:cNvCxnSpPr>
          <p:nvPr/>
        </p:nvCxnSpPr>
        <p:spPr>
          <a:xfrm rot="10800000">
            <a:off x="5410200" y="4103817"/>
            <a:ext cx="38100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6" idx="0"/>
            <a:endCxn id="115" idx="4"/>
          </p:cNvCxnSpPr>
          <p:nvPr/>
        </p:nvCxnSpPr>
        <p:spPr>
          <a:xfrm rot="5400000" flipH="1" flipV="1">
            <a:off x="7536418" y="3715435"/>
            <a:ext cx="319564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7" idx="1"/>
            <a:endCxn id="115" idx="5"/>
          </p:cNvCxnSpPr>
          <p:nvPr/>
        </p:nvCxnSpPr>
        <p:spPr>
          <a:xfrm rot="16200000" flipV="1">
            <a:off x="7964763" y="3381780"/>
            <a:ext cx="453474" cy="66731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6" idx="6"/>
            <a:endCxn id="117" idx="2"/>
          </p:cNvCxnSpPr>
          <p:nvPr/>
        </p:nvCxnSpPr>
        <p:spPr>
          <a:xfrm>
            <a:off x="7924800" y="4103817"/>
            <a:ext cx="5334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6629400" y="309845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629400" y="387521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>
            <a:stCxn id="114" idx="7"/>
            <a:endCxn id="124" idx="3"/>
          </p:cNvCxnSpPr>
          <p:nvPr/>
        </p:nvCxnSpPr>
        <p:spPr>
          <a:xfrm rot="5400000" flipH="1" flipV="1">
            <a:off x="6212163" y="3457980"/>
            <a:ext cx="453474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4" idx="6"/>
            <a:endCxn id="125" idx="2"/>
          </p:cNvCxnSpPr>
          <p:nvPr/>
        </p:nvCxnSpPr>
        <p:spPr>
          <a:xfrm>
            <a:off x="6248400" y="4103817"/>
            <a:ext cx="3810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6553994" y="3708053"/>
            <a:ext cx="152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638800" y="279365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Host-1</a:t>
            </a:r>
            <a:endParaRPr lang="en-US" sz="18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7772400" y="279365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Host-2</a:t>
            </a:r>
            <a:endParaRPr lang="en-US" sz="18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7391400" y="4476750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Mirror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355310" y="445409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Master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419600" y="478155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Partitioned Graph Based on OEC [CuSP IPDPS’19 ]</a:t>
            </a:r>
            <a:endParaRPr lang="en-US" sz="1400" dirty="0"/>
          </a:p>
        </p:txBody>
      </p:sp>
      <p:sp>
        <p:nvSpPr>
          <p:cNvPr id="138" name="Isosceles Triangle 137"/>
          <p:cNvSpPr/>
          <p:nvPr/>
        </p:nvSpPr>
        <p:spPr>
          <a:xfrm>
            <a:off x="5334000" y="2705785"/>
            <a:ext cx="1828800" cy="1676400"/>
          </a:xfrm>
          <a:prstGeom prst="triangle">
            <a:avLst>
              <a:gd name="adj" fmla="val 10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2296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Partitioning Scheme For Distributed Triangle Counting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685800" y="98321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16573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16573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98321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16573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16573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4" idx="4"/>
            <a:endCxn id="5" idx="0"/>
          </p:cNvCxnSpPr>
          <p:nvPr/>
        </p:nvCxnSpPr>
        <p:spPr>
          <a:xfrm rot="5400000">
            <a:off x="805934" y="1548884"/>
            <a:ext cx="2169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6" idx="1"/>
          </p:cNvCxnSpPr>
          <p:nvPr/>
        </p:nvCxnSpPr>
        <p:spPr>
          <a:xfrm rot="16200000" flipH="1">
            <a:off x="1158079" y="1291429"/>
            <a:ext cx="350842" cy="514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5" idx="6"/>
          </p:cNvCxnSpPr>
          <p:nvPr/>
        </p:nvCxnSpPr>
        <p:spPr>
          <a:xfrm rot="10800000">
            <a:off x="1143000" y="188595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7"/>
            <a:endCxn id="7" idx="3"/>
          </p:cNvCxnSpPr>
          <p:nvPr/>
        </p:nvCxnSpPr>
        <p:spPr>
          <a:xfrm rot="5400000" flipH="1" flipV="1">
            <a:off x="1996279" y="1291429"/>
            <a:ext cx="350842" cy="514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  <a:endCxn id="7" idx="4"/>
          </p:cNvCxnSpPr>
          <p:nvPr/>
        </p:nvCxnSpPr>
        <p:spPr>
          <a:xfrm rot="5400000" flipH="1" flipV="1">
            <a:off x="2482334" y="1548884"/>
            <a:ext cx="2169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1"/>
            <a:endCxn id="7" idx="5"/>
          </p:cNvCxnSpPr>
          <p:nvPr/>
        </p:nvCxnSpPr>
        <p:spPr>
          <a:xfrm rot="16200000" flipV="1">
            <a:off x="2910679" y="1215229"/>
            <a:ext cx="350842" cy="66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6"/>
            <a:endCxn id="8" idx="2"/>
          </p:cNvCxnSpPr>
          <p:nvPr/>
        </p:nvCxnSpPr>
        <p:spPr>
          <a:xfrm>
            <a:off x="1981200" y="188595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6"/>
            <a:endCxn id="9" idx="2"/>
          </p:cNvCxnSpPr>
          <p:nvPr/>
        </p:nvCxnSpPr>
        <p:spPr>
          <a:xfrm>
            <a:off x="2819400" y="188595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38200" y="30289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38200" y="377928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76400" y="377928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4600" y="30289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14600" y="377928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05200" y="377928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>
            <a:stCxn id="37" idx="4"/>
            <a:endCxn id="38" idx="0"/>
          </p:cNvCxnSpPr>
          <p:nvPr/>
        </p:nvCxnSpPr>
        <p:spPr>
          <a:xfrm rot="5400000">
            <a:off x="920234" y="3632716"/>
            <a:ext cx="293132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5"/>
            <a:endCxn id="39" idx="1"/>
          </p:cNvCxnSpPr>
          <p:nvPr/>
        </p:nvCxnSpPr>
        <p:spPr>
          <a:xfrm rot="16200000" flipH="1">
            <a:off x="1272379" y="3375261"/>
            <a:ext cx="427042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2"/>
            <a:endCxn id="38" idx="6"/>
          </p:cNvCxnSpPr>
          <p:nvPr/>
        </p:nvCxnSpPr>
        <p:spPr>
          <a:xfrm rot="10800000">
            <a:off x="1295400" y="4007882"/>
            <a:ext cx="38100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7"/>
            <a:endCxn id="40" idx="3"/>
          </p:cNvCxnSpPr>
          <p:nvPr/>
        </p:nvCxnSpPr>
        <p:spPr>
          <a:xfrm rot="5400000" flipH="1" flipV="1">
            <a:off x="2110579" y="3375261"/>
            <a:ext cx="427042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0"/>
            <a:endCxn id="40" idx="4"/>
          </p:cNvCxnSpPr>
          <p:nvPr/>
        </p:nvCxnSpPr>
        <p:spPr>
          <a:xfrm rot="5400000" flipH="1" flipV="1">
            <a:off x="2596634" y="3632716"/>
            <a:ext cx="293132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1"/>
            <a:endCxn id="40" idx="5"/>
          </p:cNvCxnSpPr>
          <p:nvPr/>
        </p:nvCxnSpPr>
        <p:spPr>
          <a:xfrm rot="16200000" flipV="1">
            <a:off x="3024979" y="3299061"/>
            <a:ext cx="427042" cy="66731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9" idx="6"/>
            <a:endCxn id="41" idx="2"/>
          </p:cNvCxnSpPr>
          <p:nvPr/>
        </p:nvCxnSpPr>
        <p:spPr>
          <a:xfrm>
            <a:off x="2133600" y="4007882"/>
            <a:ext cx="3810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6"/>
            <a:endCxn id="42" idx="2"/>
          </p:cNvCxnSpPr>
          <p:nvPr/>
        </p:nvCxnSpPr>
        <p:spPr>
          <a:xfrm>
            <a:off x="2971800" y="4007882"/>
            <a:ext cx="5334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Down Arrow 110"/>
          <p:cNvSpPr/>
          <p:nvPr/>
        </p:nvSpPr>
        <p:spPr>
          <a:xfrm>
            <a:off x="1981200" y="2419350"/>
            <a:ext cx="3048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ight Arrow 138"/>
          <p:cNvSpPr/>
          <p:nvPr/>
        </p:nvSpPr>
        <p:spPr>
          <a:xfrm>
            <a:off x="3962400" y="3239185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4800600" y="122783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800600" y="20045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638800" y="20045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315200" y="122783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315200" y="20045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305800" y="20045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50" name="Straight Connector 149"/>
          <p:cNvCxnSpPr>
            <a:stCxn id="140" idx="4"/>
            <a:endCxn id="145" idx="0"/>
          </p:cNvCxnSpPr>
          <p:nvPr/>
        </p:nvCxnSpPr>
        <p:spPr>
          <a:xfrm rot="5400000">
            <a:off x="4869418" y="1844814"/>
            <a:ext cx="319564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5"/>
            <a:endCxn id="146" idx="1"/>
          </p:cNvCxnSpPr>
          <p:nvPr/>
        </p:nvCxnSpPr>
        <p:spPr>
          <a:xfrm rot="16200000" flipH="1">
            <a:off x="5221563" y="1587359"/>
            <a:ext cx="453474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46" idx="2"/>
            <a:endCxn id="145" idx="6"/>
          </p:cNvCxnSpPr>
          <p:nvPr/>
        </p:nvCxnSpPr>
        <p:spPr>
          <a:xfrm rot="10800000">
            <a:off x="5257800" y="2233196"/>
            <a:ext cx="38100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8" idx="0"/>
            <a:endCxn id="147" idx="4"/>
          </p:cNvCxnSpPr>
          <p:nvPr/>
        </p:nvCxnSpPr>
        <p:spPr>
          <a:xfrm rot="5400000" flipH="1" flipV="1">
            <a:off x="7384018" y="1844814"/>
            <a:ext cx="319564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9" idx="1"/>
            <a:endCxn id="147" idx="5"/>
          </p:cNvCxnSpPr>
          <p:nvPr/>
        </p:nvCxnSpPr>
        <p:spPr>
          <a:xfrm rot="16200000" flipV="1">
            <a:off x="7812363" y="1511159"/>
            <a:ext cx="453474" cy="66731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8" idx="6"/>
            <a:endCxn id="149" idx="2"/>
          </p:cNvCxnSpPr>
          <p:nvPr/>
        </p:nvCxnSpPr>
        <p:spPr>
          <a:xfrm>
            <a:off x="7772400" y="2233196"/>
            <a:ext cx="5334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477000" y="122783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477000" y="200459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>
            <a:stCxn id="146" idx="7"/>
            <a:endCxn id="156" idx="3"/>
          </p:cNvCxnSpPr>
          <p:nvPr/>
        </p:nvCxnSpPr>
        <p:spPr>
          <a:xfrm rot="5400000" flipH="1" flipV="1">
            <a:off x="6059763" y="1587359"/>
            <a:ext cx="453474" cy="51491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46" idx="6"/>
            <a:endCxn id="157" idx="2"/>
          </p:cNvCxnSpPr>
          <p:nvPr/>
        </p:nvCxnSpPr>
        <p:spPr>
          <a:xfrm>
            <a:off x="6096000" y="2233196"/>
            <a:ext cx="381000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6401594" y="1837432"/>
            <a:ext cx="152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486400" y="8351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Host-1</a:t>
            </a:r>
            <a:endParaRPr lang="en-US" sz="18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543800" y="8468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Host-2</a:t>
            </a:r>
            <a:endParaRPr lang="en-US" sz="1800" b="1" dirty="0"/>
          </a:p>
        </p:txBody>
      </p:sp>
      <p:cxnSp>
        <p:nvCxnSpPr>
          <p:cNvPr id="163" name="Straight Connector 162"/>
          <p:cNvCxnSpPr>
            <a:stCxn id="157" idx="0"/>
            <a:endCxn id="156" idx="4"/>
          </p:cNvCxnSpPr>
          <p:nvPr/>
        </p:nvCxnSpPr>
        <p:spPr>
          <a:xfrm rot="5400000" flipH="1" flipV="1">
            <a:off x="6545818" y="1844814"/>
            <a:ext cx="319564" cy="1588"/>
          </a:xfrm>
          <a:prstGeom prst="line">
            <a:avLst/>
          </a:prstGeom>
          <a:ln w="9525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324600" y="1166396"/>
            <a:ext cx="762000" cy="1371600"/>
          </a:xfrm>
          <a:prstGeom prst="rect">
            <a:avLst/>
          </a:prstGeom>
          <a:noFill/>
          <a:ln w="28575">
            <a:solidFill>
              <a:srgbClr val="79C82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Down Arrow 169"/>
          <p:cNvSpPr/>
          <p:nvPr/>
        </p:nvSpPr>
        <p:spPr>
          <a:xfrm rot="10800000">
            <a:off x="6553200" y="2571750"/>
            <a:ext cx="3048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81" name="Oval 80"/>
          <p:cNvSpPr/>
          <p:nvPr/>
        </p:nvSpPr>
        <p:spPr>
          <a:xfrm>
            <a:off x="6019800" y="447675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086600" y="450678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4" grpId="1" animBg="1"/>
      <p:bldP spid="125" grpId="1" animBg="1"/>
      <p:bldP spid="129" grpId="0"/>
      <p:bldP spid="130" grpId="0"/>
      <p:bldP spid="134" grpId="0"/>
      <p:bldP spid="136" grpId="0"/>
      <p:bldP spid="137" grpId="0"/>
      <p:bldP spid="13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11" grpId="0" animBg="1"/>
      <p:bldP spid="139" grpId="0" animBg="1"/>
      <p:bldP spid="140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6" grpId="0" animBg="1"/>
      <p:bldP spid="157" grpId="0" animBg="1"/>
      <p:bldP spid="161" grpId="0"/>
      <p:bldP spid="162" grpId="0"/>
      <p:bldP spid="169" grpId="0" animBg="1"/>
      <p:bldP spid="17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19400" y="3105150"/>
          <a:ext cx="6096000" cy="171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95"/>
                <a:gridCol w="1029195"/>
                <a:gridCol w="989610"/>
                <a:gridCol w="1295400"/>
                <a:gridCol w="838200"/>
                <a:gridCol w="914400"/>
              </a:tblGrid>
              <a:tr h="3425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|V|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|E|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|V|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|E|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2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7.7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twitter40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41.6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1.2 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25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0.64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15.6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friendster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66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1.8 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25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1.24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31.7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gsh-2015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988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25 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25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2.39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64.1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clueweb12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978 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37 B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Experimental Setup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76350"/>
            <a:ext cx="48006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CuSP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[Hoang et al. IPDPS 2019]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1962150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Bridges Super Computer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  32 (nodes) * 2 (NVIDIA P100 GPUs)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1200150"/>
            <a:ext cx="1981200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Software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2114550"/>
            <a:ext cx="1981200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Hardware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562350"/>
            <a:ext cx="1981200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Inputs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Results</a:t>
            </a: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123950"/>
          <a:ext cx="4495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10"/>
                <a:gridCol w="1377745"/>
                <a:gridCol w="1377745"/>
              </a:tblGrid>
              <a:tr h="317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Graph 500 Input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IrGL (sec)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DistTC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(sec)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scale19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1.58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scale22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4.41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1.91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790950"/>
            <a:ext cx="4572000" cy="7620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DistTC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up to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2.31x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faster than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IrGL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181350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on </a:t>
            </a:r>
            <a:r>
              <a:rPr lang="en-US" sz="1600" dirty="0" smtClean="0"/>
              <a:t>Single </a:t>
            </a:r>
            <a:r>
              <a:rPr lang="en-US" sz="1600" dirty="0" smtClean="0"/>
              <a:t>GPU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123949"/>
          <a:ext cx="4114801" cy="205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838201"/>
                <a:gridCol w="1028700"/>
                <a:gridCol w="1028700"/>
              </a:tblGrid>
              <a:tr h="6204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GPUs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TriCore (sec)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DistTC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(sec)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twitter40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friendster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gsh-2015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253.4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159.9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clueweb12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172.4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3223796"/>
            <a:ext cx="321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on Distributed GPUs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3790950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DistTC is up to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1.58x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faster than TriCore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Summary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1981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Proposed  a new graph partitioning policy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Eliminates most of the synchronization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Implemented distributed multi-GPU triangle counting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Achieves up to 1.6x speed up over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2018 champion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33550"/>
            <a:ext cx="22860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Questions?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229600" cy="8572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Results: Distributed Multi-GPUs</a:t>
            </a: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939312"/>
          <a:ext cx="6248400" cy="414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1752600"/>
                <a:gridCol w="1371600"/>
                <a:gridCol w="1295400"/>
              </a:tblGrid>
              <a:tr h="375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Input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GPUs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Pre-Processing (sec)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Exec. Time (sec)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Total Time (sec)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rowSpan="3"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rmat26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30.16 (29.15)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5.95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36.11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26.92 (25.99)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3.63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30.55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23.74 (22.89)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2.62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26.36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rowSpan="3"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twitter40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24.90 (24.20)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3.92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28.82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20.81 (20.20)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2.83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23.64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18.73 (18.19)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2.35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21.08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rowSpan="3"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friendster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52.13 (51.32)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2.49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54.62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41.80 (41.19)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43.44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36.13 (35.64)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1.50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37.63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rowSpan="3"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uk2007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12.16 (11.63)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8.64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20.80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12.06 (11.66)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6.52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18.58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11.41 (11.05)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5.47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16.88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rowSpan="2"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gsh-2015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143.43 (142.30)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16.44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159.87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143.72 (142.97)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15.25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158.97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9251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clueweb12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162.92 (162.61)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9.49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itchFamily="34" charset="0"/>
                          <a:cs typeface="Arial" pitchFamily="34" charset="0"/>
                        </a:rPr>
                        <a:t>172.41</a:t>
                      </a:r>
                      <a:endParaRPr 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07548" y="4778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7330</TotalTime>
  <Words>494</Words>
  <Application>Microsoft Office PowerPoint</Application>
  <PresentationFormat>On-screen Show (16:9)</PresentationFormat>
  <Paragraphs>224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16-9 Cover</vt:lpstr>
      <vt:lpstr>16-9 Light Background</vt:lpstr>
      <vt:lpstr>16-9 White Backgroud</vt:lpstr>
      <vt:lpstr>Slide 1</vt:lpstr>
      <vt:lpstr>Slide 2</vt:lpstr>
      <vt:lpstr>Partitioning Scheme For Distributed Triangle Counting</vt:lpstr>
      <vt:lpstr>Experimental Setup</vt:lpstr>
      <vt:lpstr>Results</vt:lpstr>
      <vt:lpstr>Summary</vt:lpstr>
      <vt:lpstr>Questions?</vt:lpstr>
      <vt:lpstr>Results: Distributed Multi-GPUs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vishwesh</cp:lastModifiedBy>
  <cp:revision>683</cp:revision>
  <cp:lastPrinted>2011-01-24T02:49:42Z</cp:lastPrinted>
  <dcterms:created xsi:type="dcterms:W3CDTF">2011-06-30T15:04:08Z</dcterms:created>
  <dcterms:modified xsi:type="dcterms:W3CDTF">2019-09-20T18:14:17Z</dcterms:modified>
  <cp:category/>
</cp:coreProperties>
</file>